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0" r:id="rId3"/>
    <p:sldId id="271" r:id="rId4"/>
    <p:sldId id="274" r:id="rId5"/>
    <p:sldId id="272" r:id="rId6"/>
    <p:sldId id="275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E5D"/>
    <a:srgbClr val="FFD03B"/>
    <a:srgbClr val="C3D69B"/>
    <a:srgbClr val="C2D69B"/>
    <a:srgbClr val="93B64E"/>
    <a:srgbClr val="B7DEE8"/>
    <a:srgbClr val="1A677C"/>
    <a:srgbClr val="1D738B"/>
    <a:srgbClr val="28A1C2"/>
    <a:srgbClr val="A9C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245" autoAdjust="0"/>
  </p:normalViewPr>
  <p:slideViewPr>
    <p:cSldViewPr>
      <p:cViewPr>
        <p:scale>
          <a:sx n="90" d="100"/>
          <a:sy n="90" d="100"/>
        </p:scale>
        <p:origin x="-608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EFBB4-D1F1-46A6-B313-E752D8DF486A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5EE65-6CD4-43CB-8CDD-A0E3BAFC3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9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7E3A4-50E0-46F7-82F0-E890C77C26C6}" type="datetimeFigureOut">
              <a:rPr lang="en-US" smtClean="0"/>
              <a:t>10/16/16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A41B-F110-4CB2-9742-FFEA4E3C9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jpeg"/><Relationship Id="rId13" Type="http://schemas.microsoft.com/office/2007/relationships/hdphoto" Target="../media/hdphoto3.wdp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6" Type="http://schemas.openxmlformats.org/officeDocument/2006/relationships/image" Target="../media/image12.jpg"/><Relationship Id="rId17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microsoft.com/office/2007/relationships/hdphoto" Target="../media/hdphoto1.wdp"/><Relationship Id="rId7" Type="http://schemas.openxmlformats.org/officeDocument/2006/relationships/image" Target="../media/image5.jpeg"/><Relationship Id="rId8" Type="http://schemas.microsoft.com/office/2007/relationships/hdphoto" Target="../media/hdphoto2.wdp"/><Relationship Id="rId9" Type="http://schemas.openxmlformats.org/officeDocument/2006/relationships/image" Target="../media/image6.jpeg"/><Relationship Id="rId10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6" Type="http://schemas.openxmlformats.org/officeDocument/2006/relationships/image" Target="../media/image5.jpeg"/><Relationship Id="rId7" Type="http://schemas.microsoft.com/office/2007/relationships/hdphoto" Target="../media/hdphoto2.wdp"/><Relationship Id="rId8" Type="http://schemas.openxmlformats.org/officeDocument/2006/relationships/image" Target="../media/image8.jpeg"/><Relationship Id="rId9" Type="http://schemas.openxmlformats.org/officeDocument/2006/relationships/image" Target="../media/image12.jp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13" y="306325"/>
            <a:ext cx="9144000" cy="65516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28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1219200"/>
            <a:ext cx="609600" cy="609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609600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0" y="6096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609600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6096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609600"/>
            <a:ext cx="6096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86400" y="6096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0" y="6096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05600" y="1219200"/>
            <a:ext cx="60960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315200" y="609600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6096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86400" y="12192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0800000">
            <a:off x="609600" y="1"/>
            <a:ext cx="6096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10800000">
            <a:off x="1219200" y="1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5273040"/>
            <a:ext cx="1600200" cy="1356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</a:endParaRPr>
          </a:p>
          <a:p>
            <a:pPr algn="ctr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</a:endParaRPr>
          </a:p>
          <a:p>
            <a:pPr algn="ctr"/>
            <a:endParaRPr lang="en-US" sz="800" b="1" dirty="0" smtClean="0">
              <a:solidFill>
                <a:srgbClr val="134E5D"/>
              </a:solidFill>
              <a:latin typeface="Arial Narrow" pitchFamily="34" charset="0"/>
              <a:ea typeface="Dotum" pitchFamily="34" charset="-127"/>
            </a:endParaRPr>
          </a:p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</a:rPr>
              <a:t>October 16</a:t>
            </a:r>
            <a:r>
              <a:rPr lang="en-US" sz="1400" b="1" baseline="300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</a:rPr>
              <a:t>th</a:t>
            </a:r>
            <a:r>
              <a:rPr lang="en-US" sz="14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</a:rPr>
              <a:t>, 2016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57600" y="1"/>
            <a:ext cx="6096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438399" y="616866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096000" y="1219200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09600" y="609600"/>
            <a:ext cx="6096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096000" y="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3048000" y="-1"/>
            <a:ext cx="609600" cy="609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876800" y="1"/>
            <a:ext cx="6096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486400" y="1"/>
            <a:ext cx="609600" cy="609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1828800" y="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2438400" y="0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 rot="10800000">
            <a:off x="4267200" y="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6705600" y="1"/>
            <a:ext cx="609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5483352" y="121920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latthornj\AppData\Local\Microsoft\Windows\Temporary Internet Files\Content.IE5\4TP4QAYC\MP900442227[1]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11594" r="26252" b="13348"/>
          <a:stretch/>
        </p:blipFill>
        <p:spPr bwMode="auto">
          <a:xfrm>
            <a:off x="603484" y="1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5387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latthornj\AppData\Local\Microsoft\Windows\Temporary Internet Files\Content.IE5\QC3UP9Y4\MP900448305[1].jpg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b="37774"/>
          <a:stretch/>
        </p:blipFill>
        <p:spPr bwMode="auto">
          <a:xfrm>
            <a:off x="2438400" y="-1523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glatthornj\AppData\Local\Microsoft\Windows\Temporary Internet Files\Content.IE5\QC3UP9Y4\MP900442319[1].jpg"/>
          <p:cNvPicPr>
            <a:picLocks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r="13263"/>
          <a:stretch/>
        </p:blipFill>
        <p:spPr bwMode="auto">
          <a:xfrm>
            <a:off x="-9164" y="1828800"/>
            <a:ext cx="612648" cy="612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6705600" y="612646"/>
            <a:ext cx="607963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glatthornj\AppData\Local\Microsoft\Windows\Temporary Internet Files\Content.IE5\IH2AI0RN\MP900448474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94" r="18531"/>
          <a:stretch/>
        </p:blipFill>
        <p:spPr bwMode="auto">
          <a:xfrm>
            <a:off x="609600" y="1219200"/>
            <a:ext cx="609040" cy="6126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glatthornj\AppData\Local\Microsoft\Windows\Temporary Internet Files\Content.IE5\QC3UP9Y4\MP900442218[1].jpg"/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6" r="6250" b="13296"/>
          <a:stretch/>
        </p:blipFill>
        <p:spPr bwMode="auto">
          <a:xfrm>
            <a:off x="3657600" y="606552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Snip Same Side Corner Rectangle 56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318613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09600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0" y="1219200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lowchart: Process 106"/>
          <p:cNvSpPr/>
          <p:nvPr/>
        </p:nvSpPr>
        <p:spPr>
          <a:xfrm>
            <a:off x="-5751" y="609600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lowchart: Process 107"/>
          <p:cNvSpPr/>
          <p:nvPr/>
        </p:nvSpPr>
        <p:spPr>
          <a:xfrm>
            <a:off x="-5751" y="1822862"/>
            <a:ext cx="12249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Flowchart: Process 108"/>
          <p:cNvSpPr/>
          <p:nvPr/>
        </p:nvSpPr>
        <p:spPr>
          <a:xfrm>
            <a:off x="5483353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57409" y="2362200"/>
            <a:ext cx="587199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Measuring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Pediatric CDI Success:  </a:t>
            </a:r>
          </a:p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Where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CMI Falls Short</a:t>
            </a:r>
          </a:p>
          <a:p>
            <a:pPr algn="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endParaRPr lang="en-US" sz="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Moderators: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Daniel Catalano, M.D., FACOG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John P.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Glatthorn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143000" y="1295400"/>
            <a:ext cx="426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  <a:ea typeface="Dotum" pitchFamily="34" charset="-127"/>
                <a:cs typeface="EucrosiaUPC" pitchFamily="18" charset="-34"/>
              </a:rPr>
              <a:t>2016 Pediatric CDI Discussion Group</a:t>
            </a:r>
            <a:endParaRPr lang="en-US" sz="32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otum" pitchFamily="34" charset="-127"/>
              <a:ea typeface="Dotum" pitchFamily="34" charset="-127"/>
              <a:cs typeface="EucrosiaUPC" pitchFamily="18" charset="-34"/>
            </a:endParaRPr>
          </a:p>
        </p:txBody>
      </p:sp>
      <p:sp>
        <p:nvSpPr>
          <p:cNvPr id="87" name="Half Frame 86"/>
          <p:cNvSpPr/>
          <p:nvPr/>
        </p:nvSpPr>
        <p:spPr>
          <a:xfrm rot="5400000">
            <a:off x="2026644" y="1281544"/>
            <a:ext cx="3666893" cy="6133006"/>
          </a:xfrm>
          <a:prstGeom prst="halfFrame">
            <a:avLst>
              <a:gd name="adj1" fmla="val 3737"/>
              <a:gd name="adj2" fmla="val 3332"/>
            </a:avLst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8" name="Flowchart: Process 87"/>
          <p:cNvSpPr/>
          <p:nvPr/>
        </p:nvSpPr>
        <p:spPr>
          <a:xfrm>
            <a:off x="-19796" y="2422205"/>
            <a:ext cx="629398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Process 89"/>
          <p:cNvSpPr/>
          <p:nvPr/>
        </p:nvSpPr>
        <p:spPr>
          <a:xfrm>
            <a:off x="1219200" y="1219200"/>
            <a:ext cx="4264152" cy="54864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lowchart: Process 92"/>
          <p:cNvSpPr/>
          <p:nvPr/>
        </p:nvSpPr>
        <p:spPr>
          <a:xfrm>
            <a:off x="-3414" y="1218248"/>
            <a:ext cx="1222613" cy="5581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5483352" y="1219200"/>
            <a:ext cx="3672150" cy="54864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799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1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75" name="Rectangle 7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© 2016 SRMT Doc Consulting, Inc. and </a:t>
            </a:r>
            <a:r>
              <a:rPr lang="en-US" sz="85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7" y="5600757"/>
            <a:ext cx="1308423" cy="5714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0"/>
            <a:ext cx="9144000" cy="6853782"/>
          </a:xfrm>
          <a:prstGeom prst="rect">
            <a:avLst/>
          </a:prstGeom>
          <a:gradFill flip="none" rotWithShape="1">
            <a:gsLst>
              <a:gs pos="0">
                <a:srgbClr val="134E5D"/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2110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7469306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7312152" y="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8435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7315200" y="1225294"/>
            <a:ext cx="607963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12648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4800" y="14478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Food, wine, beer and dessert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Introductions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Discussion not a lecture – we have just as many questions as suggestions.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We are recording the audio and will include this in a presentation package with the slides for those not able to attend.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Questions and comments are not only welcomed but essential.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Timetable: 5:00-6:30pm</a:t>
            </a:r>
          </a:p>
          <a:p>
            <a:endPara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2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632459"/>
            <a:ext cx="609600" cy="609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-5750" y="1219200"/>
            <a:ext cx="91612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311926" y="609600"/>
            <a:ext cx="1843576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04800" y="10102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Housekeeping:</a:t>
            </a:r>
          </a:p>
          <a:p>
            <a:r>
              <a:rPr lang="en-US" sz="28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Food / Introductions / Format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2016 SRMT Doc Consulting,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nip Same Side Corner Rectangle 35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0"/>
            <a:ext cx="9144000" cy="6853782"/>
          </a:xfrm>
          <a:prstGeom prst="rect">
            <a:avLst/>
          </a:prstGeom>
          <a:gradFill flip="none" rotWithShape="1">
            <a:gsLst>
              <a:gs pos="0">
                <a:srgbClr val="134E5D"/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2110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7469306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7312152" y="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8435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7315200" y="1225294"/>
            <a:ext cx="607963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12648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4800" y="1453544"/>
            <a:ext cx="6858000" cy="570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Traditional Methods</a:t>
            </a:r>
            <a:endParaRPr lang="en-US" sz="2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CMI (quantifiable)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SOI/ROM changes (quantifiable)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Higher reimbursement  (quantifiable)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Query/ Clarification response rates (quantifiable)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Random chart audits (quantifiable)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Charts reviewed/ Charts eligible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(quantifiable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)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Most frequent clarifications sought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(quantifiable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)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Provider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engagement (anecdotal)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3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632459"/>
            <a:ext cx="609600" cy="609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-5750" y="1219200"/>
            <a:ext cx="91612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311926" y="609600"/>
            <a:ext cx="1843576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04800" y="10102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Fundamental Question 1:</a:t>
            </a:r>
          </a:p>
          <a:p>
            <a:r>
              <a:rPr lang="en-US" sz="28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How are you measuring CDI effectiveness?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2016 SRMT Doc Consulting,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nip Same Side Corner Rectangle 35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2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0"/>
            <a:ext cx="9144000" cy="6853782"/>
          </a:xfrm>
          <a:prstGeom prst="rect">
            <a:avLst/>
          </a:prstGeom>
          <a:gradFill flip="none" rotWithShape="1">
            <a:gsLst>
              <a:gs pos="0">
                <a:srgbClr val="134E5D"/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2110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7469306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7312152" y="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8435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7315200" y="1225294"/>
            <a:ext cx="607963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12648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4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632459"/>
            <a:ext cx="609600" cy="609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-5750" y="1219200"/>
            <a:ext cx="91612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311926" y="609600"/>
            <a:ext cx="1843576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04800" y="10102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Fundamental Question 1:</a:t>
            </a:r>
          </a:p>
          <a:p>
            <a:r>
              <a:rPr lang="en-US" sz="28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How are you measuring CDI effectiveness?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2016 SRMT Doc Consulting,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nip Same Side Corner Rectangle 35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" y="1333887"/>
            <a:ext cx="68580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Is anyone using?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Denial/ medical necessity wins (quantifiable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Unspecified code analysis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(quantifiable)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Stratified chart audits (quantifiable)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9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0"/>
            <a:ext cx="9144000" cy="6853782"/>
          </a:xfrm>
          <a:prstGeom prst="rect">
            <a:avLst/>
          </a:prstGeom>
          <a:gradFill flip="none" rotWithShape="1">
            <a:gsLst>
              <a:gs pos="0">
                <a:srgbClr val="134E5D"/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2110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" y="-5924"/>
            <a:ext cx="7469306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7312152" y="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8435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7315200" y="1225294"/>
            <a:ext cx="607963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12648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4800" y="1447800"/>
            <a:ext cx="6858000" cy="518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Common thoughts on Performance</a:t>
            </a:r>
            <a:endParaRPr lang="en-US" sz="2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Good team in place</a:t>
            </a:r>
          </a:p>
          <a:p>
            <a:pPr marL="914400" lvl="1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CDI Specialists</a:t>
            </a:r>
          </a:p>
          <a:p>
            <a:pPr marL="914400" lvl="1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CDIP Manager</a:t>
            </a:r>
          </a:p>
          <a:p>
            <a:pPr marL="914400" lvl="1" indent="-457200">
              <a:buFont typeface="Arial Narrow" pitchFamily="34" charset="0"/>
              <a:buChar char="♦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MD advisor(s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)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OK provider engagement but could be better</a:t>
            </a:r>
          </a:p>
          <a:p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Good results on common diagnoses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Good results on DRG based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payors</a:t>
            </a:r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We only need to review Federal/ DRG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payors</a:t>
            </a:r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Justifying our existence to finance</a:t>
            </a:r>
          </a:p>
          <a:p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5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632459"/>
            <a:ext cx="609600" cy="609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-5750" y="1219200"/>
            <a:ext cx="91612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311926" y="609600"/>
            <a:ext cx="1843576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04800" y="10102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Fundamental Question 2:</a:t>
            </a:r>
          </a:p>
          <a:p>
            <a:r>
              <a:rPr lang="en-US" sz="28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Has your program performance stabilized?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2016 SRMT Doc Consulting,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nip Same Side Corner Rectangle 35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0"/>
            <a:ext cx="9144000" cy="6853782"/>
          </a:xfrm>
          <a:prstGeom prst="rect">
            <a:avLst/>
          </a:prstGeom>
          <a:gradFill flip="none" rotWithShape="1">
            <a:gsLst>
              <a:gs pos="0">
                <a:srgbClr val="134E5D"/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2110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" y="-5924"/>
            <a:ext cx="7469306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7312152" y="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8435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7315200" y="1225294"/>
            <a:ext cx="607963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12648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4800" y="1333649"/>
            <a:ext cx="6858000" cy="6324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Concerns?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Sustainability?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Plateauing?</a:t>
            </a: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Long term value?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How are you measuring true plateau vs. potential?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Are you doing better than you were before CDI, but not excelling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Are your coding professionals capturing individual diagnoses accurately? (not DRG accuracy– diagnosis accuracy)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Are your CDS professionals spending their time coding or reviewing charts?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endParaRPr lang="en-US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6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632459"/>
            <a:ext cx="609600" cy="609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-5750" y="1219200"/>
            <a:ext cx="91612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311926" y="609600"/>
            <a:ext cx="1843576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04800" y="10102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Fundamental Question 2:</a:t>
            </a:r>
          </a:p>
          <a:p>
            <a:r>
              <a:rPr lang="en-US" sz="28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Has your program performance stabilized?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2016 SRMT Doc Consulting,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nip Same Side Corner Rectangle 35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8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" y="0"/>
            <a:ext cx="9144000" cy="6853782"/>
          </a:xfrm>
          <a:prstGeom prst="rect">
            <a:avLst/>
          </a:prstGeom>
          <a:gradFill flip="none" rotWithShape="1">
            <a:gsLst>
              <a:gs pos="0">
                <a:srgbClr val="134E5D"/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24800" y="6096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534400" y="609600"/>
            <a:ext cx="621102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" y="-5924"/>
            <a:ext cx="7469306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7315200" y="1219200"/>
            <a:ext cx="609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400" y="1828800"/>
            <a:ext cx="60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1219200"/>
            <a:ext cx="6096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534400" y="-2"/>
            <a:ext cx="6096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315200" y="-1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924800" y="-1"/>
            <a:ext cx="6096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glatthornj\AppData\Local\Microsoft\Windows\Temporary Internet Files\Content.IE5\4TP4QAYC\MP900442471[1].jp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r="17778"/>
          <a:stretch/>
        </p:blipFill>
        <p:spPr bwMode="auto">
          <a:xfrm>
            <a:off x="8534400" y="1219200"/>
            <a:ext cx="612648" cy="61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latthornj\AppData\Local\Microsoft\Windows\Temporary Internet Files\Content.IE5\QOGN3XZQ\MP900442248[1].jpg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9"/>
          <a:stretch/>
        </p:blipFill>
        <p:spPr bwMode="auto">
          <a:xfrm>
            <a:off x="7312152" y="0"/>
            <a:ext cx="612648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latthornj\AppData\Local\Microsoft\Windows\Temporary Internet Files\Content.IE5\QOGN3XZQ\MP900439333[1]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303"/>
          <a:stretch/>
        </p:blipFill>
        <p:spPr bwMode="auto">
          <a:xfrm>
            <a:off x="7318613" y="1828800"/>
            <a:ext cx="1828435" cy="21150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latthornj\AppData\Local\Microsoft\Windows\Temporary Internet Files\Content.IE5\4TP4QAYC\MP900448444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15099"/>
          <a:stretch/>
        </p:blipFill>
        <p:spPr bwMode="auto">
          <a:xfrm>
            <a:off x="8542854" y="-5924"/>
            <a:ext cx="612648" cy="61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glatthornj\AppData\Local\Microsoft\Windows\Temporary Internet Files\Content.IE5\4TP4QAYC\MP900442230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13493" b="34847"/>
          <a:stretch/>
        </p:blipFill>
        <p:spPr bwMode="auto">
          <a:xfrm>
            <a:off x="7315200" y="1225294"/>
            <a:ext cx="607963" cy="6126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7318612" y="3962400"/>
            <a:ext cx="1825388" cy="2621280"/>
          </a:xfrm>
          <a:prstGeom prst="rect">
            <a:avLst/>
          </a:prstGeom>
          <a:solidFill>
            <a:srgbClr val="A9C57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315200" y="1828800"/>
            <a:ext cx="609600" cy="609600"/>
          </a:xfrm>
          <a:prstGeom prst="rect">
            <a:avLst/>
          </a:prstGeom>
          <a:solidFill>
            <a:schemeClr val="accent2">
              <a:lumMod val="60000"/>
              <a:lumOff val="4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315199" y="3334218"/>
            <a:ext cx="609600" cy="609600"/>
          </a:xfrm>
          <a:prstGeom prst="rect">
            <a:avLst/>
          </a:prstGeom>
          <a:solidFill>
            <a:schemeClr val="bg1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0800000">
            <a:off x="8534400" y="2581508"/>
            <a:ext cx="612648" cy="609600"/>
          </a:xfrm>
          <a:prstGeom prst="rect">
            <a:avLst/>
          </a:prstGeom>
          <a:solidFill>
            <a:srgbClr val="92D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lowchart: Process 109"/>
          <p:cNvSpPr/>
          <p:nvPr/>
        </p:nvSpPr>
        <p:spPr>
          <a:xfrm>
            <a:off x="7315200" y="3916681"/>
            <a:ext cx="184030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304800" y="1447800"/>
            <a:ext cx="6858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Has anyone…</a:t>
            </a:r>
            <a:endParaRPr lang="en-US" sz="2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Used CDI as a factor in ACO or VBP contracts?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Considered the impact that CDI has on LOS measurement, mortality rates, complication rates, HACs, POA, PSIs, </a:t>
            </a:r>
            <a:r>
              <a:rPr lang="en-US" sz="2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etc</a:t>
            </a: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 ? </a:t>
            </a:r>
          </a:p>
          <a:p>
            <a:pPr marL="457200" indent="-457200">
              <a:buFont typeface="Arial Narrow" pitchFamily="34" charset="0"/>
              <a:buChar char="♦"/>
            </a:pPr>
            <a:endParaRPr lang="en-US" sz="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Set hard reputational or peer comparison goals?</a:t>
            </a:r>
          </a:p>
          <a:p>
            <a:endParaRPr lang="en-US" sz="7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r>
              <a:rPr lang="en-US" sz="2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Trends in CDI</a:t>
            </a:r>
            <a:endParaRPr lang="en-US" sz="2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How have your major challenges changed?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What is the C suite asking of you now?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Are you enhancing surgical reports?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Are you looking to examine outpatient CDI?</a:t>
            </a:r>
          </a:p>
          <a:p>
            <a:pPr marL="457200" indent="-457200">
              <a:buFont typeface="Arial Narrow" pitchFamily="34" charset="0"/>
              <a:buChar char="♦"/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  <a:cs typeface="Times New Roman" pitchFamily="18" charset="0"/>
              </a:rPr>
              <a:t>Is the feedback loop with coding fully developed?</a:t>
            </a:r>
          </a:p>
          <a:p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  <a:p>
            <a:endParaRPr lang="en-US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Dotum" pitchFamily="34" charset="-127"/>
              <a:cs typeface="Times New Roman" pitchFamily="18" charset="0"/>
            </a:endParaRPr>
          </a:p>
        </p:txBody>
      </p:sp>
      <p:sp>
        <p:nvSpPr>
          <p:cNvPr id="95" name="Flowchart: Process 94"/>
          <p:cNvSpPr/>
          <p:nvPr/>
        </p:nvSpPr>
        <p:spPr>
          <a:xfrm>
            <a:off x="7315200" y="1828800"/>
            <a:ext cx="1831847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lowchart: Terminator 115"/>
          <p:cNvSpPr/>
          <p:nvPr/>
        </p:nvSpPr>
        <p:spPr>
          <a:xfrm>
            <a:off x="7623413" y="4087333"/>
            <a:ext cx="1225765" cy="332267"/>
          </a:xfrm>
          <a:prstGeom prst="flowChartTerminator">
            <a:avLst/>
          </a:prstGeom>
          <a:solidFill>
            <a:srgbClr val="1D738B"/>
          </a:solidFill>
          <a:ln w="9525">
            <a:solidFill>
              <a:schemeClr val="tx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 of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Dotum" pitchFamily="34" charset="-127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15200" y="632459"/>
            <a:ext cx="609600" cy="6096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Process 93"/>
          <p:cNvSpPr/>
          <p:nvPr/>
        </p:nvSpPr>
        <p:spPr>
          <a:xfrm>
            <a:off x="-5750" y="1219200"/>
            <a:ext cx="9161252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lowchart: Process 102"/>
          <p:cNvSpPr/>
          <p:nvPr/>
        </p:nvSpPr>
        <p:spPr>
          <a:xfrm>
            <a:off x="7311926" y="609600"/>
            <a:ext cx="1843576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304800" y="101025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Fundamental Question 3:</a:t>
            </a:r>
          </a:p>
          <a:p>
            <a:r>
              <a:rPr lang="en-US" sz="2800" dirty="0" smtClean="0">
                <a:solidFill>
                  <a:srgbClr val="134E5D"/>
                </a:solidFill>
                <a:latin typeface="Arial Narrow" pitchFamily="34" charset="0"/>
                <a:ea typeface="Dotum" pitchFamily="34" charset="-127"/>
                <a:cs typeface="Times New Roman" pitchFamily="18" charset="0"/>
              </a:rPr>
              <a:t>What opportunities are in your future?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Copyright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2016 SRMT Doc Consulting,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Inc. 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85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Glatthorn</a:t>
            </a:r>
            <a:r>
              <a:rPr lang="en-US" sz="8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Enterprises, LLC – All Rights Reserved | Resale or distribution to third parties is </a:t>
            </a:r>
            <a:r>
              <a:rPr lang="en-US" sz="8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prohibited</a:t>
            </a:r>
            <a:endParaRPr lang="en-US" sz="8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nip Same Side Corner Rectangle 35"/>
          <p:cNvSpPr/>
          <p:nvPr/>
        </p:nvSpPr>
        <p:spPr>
          <a:xfrm>
            <a:off x="7469306" y="4572000"/>
            <a:ext cx="1554480" cy="2011681"/>
          </a:xfrm>
          <a:prstGeom prst="snip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134E5D"/>
                </a:solidFill>
                <a:latin typeface="Calibri" pitchFamily="34" charset="0"/>
                <a:cs typeface="Calibri" pitchFamily="34" charset="0"/>
              </a:rPr>
              <a:t>Sponsored by:</a:t>
            </a:r>
            <a:endParaRPr lang="en-US" sz="1400" b="1" dirty="0">
              <a:solidFill>
                <a:srgbClr val="134E5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75" y="5029200"/>
            <a:ext cx="1349625" cy="6858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r="21793"/>
          <a:stretch/>
        </p:blipFill>
        <p:spPr>
          <a:xfrm>
            <a:off x="7610022" y="5867400"/>
            <a:ext cx="1305378" cy="367546"/>
          </a:xfrm>
          <a:prstGeom prst="rect">
            <a:avLst/>
          </a:prstGeom>
        </p:spPr>
      </p:pic>
      <p:sp>
        <p:nvSpPr>
          <p:cNvPr id="111" name="Flowchart: Process 110"/>
          <p:cNvSpPr/>
          <p:nvPr/>
        </p:nvSpPr>
        <p:spPr>
          <a:xfrm>
            <a:off x="-5751" y="6583681"/>
            <a:ext cx="9149751" cy="45719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663</Words>
  <Application>Microsoft Macintosh PowerPoint</Application>
  <PresentationFormat>On-screen Show (4:3)</PresentationFormat>
  <Paragraphs>124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Children's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Daniel Catalano</cp:lastModifiedBy>
  <cp:revision>706</cp:revision>
  <dcterms:created xsi:type="dcterms:W3CDTF">2014-07-18T18:55:59Z</dcterms:created>
  <dcterms:modified xsi:type="dcterms:W3CDTF">2016-10-16T17:53:12Z</dcterms:modified>
</cp:coreProperties>
</file>